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2" r:id="rId7"/>
    <p:sldId id="264" r:id="rId8"/>
    <p:sldId id="263" r:id="rId9"/>
    <p:sldId id="265" r:id="rId10"/>
    <p:sldId id="266" r:id="rId11"/>
    <p:sldId id="267" r:id="rId12"/>
    <p:sldId id="268" r:id="rId13"/>
    <p:sldId id="269" r:id="rId14"/>
    <p:sldId id="270" r:id="rId1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60066"/>
    <a:srgbClr val="422C16"/>
    <a:srgbClr val="0C788E"/>
    <a:srgbClr val="025198"/>
    <a:srgbClr val="000099"/>
    <a:srgbClr val="1C1C1C"/>
    <a:srgbClr val="000058"/>
    <a:srgbClr val="2E17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575" autoAdjust="0"/>
    <p:restoredTop sz="94652" autoAdjust="0"/>
  </p:normalViewPr>
  <p:slideViewPr>
    <p:cSldViewPr>
      <p:cViewPr>
        <p:scale>
          <a:sx n="77" d="100"/>
          <a:sy n="77" d="100"/>
        </p:scale>
        <p:origin x="-942"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3E892E4-B2C2-457E-B3EC-625E8B3C4A1B}" type="datetimeFigureOut">
              <a:rPr lang="ru-RU"/>
              <a:pPr>
                <a:defRPr/>
              </a:pPr>
              <a:t>16.03.2017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5D9FBB2-FF9F-4DE6-9C42-2589EF9DF4DB}"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
        <p:nvSpPr>
          <p:cNvPr id="1741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5E8065-8C08-4E89-A7F5-B412DF3F2203}" type="slidenum">
              <a:rPr lang="ru-RU" smtClean="0"/>
              <a:pPr/>
              <a:t>1</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раз слайда 1"/>
          <p:cNvSpPr>
            <a:spLocks noGrp="1" noRot="1" noChangeAspect="1" noTextEdit="1"/>
          </p:cNvSpPr>
          <p:nvPr>
            <p:ph type="sldImg"/>
          </p:nvPr>
        </p:nvSpPr>
        <p:spPr bwMode="auto">
          <a:noFill/>
          <a:ln>
            <a:solidFill>
              <a:srgbClr val="000000"/>
            </a:solidFill>
            <a:miter lim="800000"/>
            <a:headEnd/>
            <a:tailEnd/>
          </a:ln>
        </p:spPr>
      </p:sp>
      <p:sp>
        <p:nvSpPr>
          <p:cNvPr id="1843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843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C08468-2B62-49F8-A4C9-9BB65C479BAC}" type="slidenum">
              <a:rPr lang="ru-RU" smtClean="0"/>
              <a:pPr/>
              <a:t>2</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946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F8077B-187D-4494-B5AE-81508BC5AF06}" type="slidenum">
              <a:rPr lang="ru-RU" smtClean="0"/>
              <a:pPr/>
              <a:t>5</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noFill/>
          <a:ln>
            <a:solidFill>
              <a:srgbClr val="000000"/>
            </a:solidFill>
            <a:miter lim="800000"/>
            <a:headEnd/>
            <a:tailEnd/>
          </a:ln>
        </p:spPr>
      </p:sp>
      <p:sp>
        <p:nvSpPr>
          <p:cNvPr id="2048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04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E2F3F9-3F39-401D-AFA3-8CF22466B194}" type="slidenum">
              <a:rPr lang="ru-RU" smtClean="0"/>
              <a:pPr/>
              <a:t>11</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905E2D2-1B8C-4A54-BE66-092CA42053FC}" type="slidenum">
              <a:rPr lang="es-ES"/>
              <a:pPr>
                <a:defRPr/>
              </a:pPr>
              <a:t>‹#›</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B8D837E-C92D-46F9-8695-2C2A520E55EE}" type="slidenum">
              <a:rPr lang="es-ES"/>
              <a:pPr>
                <a:defRPr/>
              </a:pPr>
              <a:t>‹#›</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C86AB4D-00E1-4854-B8C7-952DD959EDCF}" type="slidenum">
              <a:rPr lang="es-ES"/>
              <a:pPr>
                <a:defRPr/>
              </a:pPr>
              <a:t>‹#›</a:t>
            </a:fld>
            <a:endParaRPr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718A6BB-7436-4B9F-AABE-54B9998C1E5A}" type="slidenum">
              <a:rPr lang="es-ES"/>
              <a:pPr>
                <a:defRPr/>
              </a:pPr>
              <a:t>‹#›</a:t>
            </a:fld>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24BD353-59EB-4B25-881A-105BB456541F}" type="slidenum">
              <a:rPr lang="es-ES"/>
              <a:pPr>
                <a:defRPr/>
              </a:pPr>
              <a:t>‹#›</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C84D76B-804B-4B6A-9D19-D1E7A7FC7602}" type="slidenum">
              <a:rPr lang="es-ES"/>
              <a:pPr>
                <a:defRPr/>
              </a:pPr>
              <a:t>‹#›</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57CD4D7D-B430-4E7C-887B-6C422F1745B3}" type="slidenum">
              <a:rPr lang="es-ES"/>
              <a:pPr>
                <a:defRPr/>
              </a:pPr>
              <a:t>‹#›</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FCFEEE2F-9CA9-41EB-924D-79387C7DA7B9}" type="slidenum">
              <a:rPr lang="es-ES"/>
              <a:pPr>
                <a:defRPr/>
              </a:pPr>
              <a:t>‹#›</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35FDDD2E-44FA-4AF0-9F99-D691742542EB}" type="slidenum">
              <a:rPr lang="es-ES"/>
              <a:pPr>
                <a:defRPr/>
              </a:pPr>
              <a:t>‹#›</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16672A9-635C-401E-BC94-005E5BF3C8DA}" type="slidenum">
              <a:rPr lang="es-ES"/>
              <a:pPr>
                <a:defRPr/>
              </a:pPr>
              <a:t>‹#›</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B1D3CED-9FCC-40C9-BE36-50CD8D4D1AE8}" type="slidenum">
              <a:rPr lang="es-ES"/>
              <a:pPr>
                <a:defRPr/>
              </a:pPr>
              <a:t>‹#›</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C168B2D-004B-4F2C-9DF4-34FE95C014EA}"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110"/>
          <p:cNvSpPr>
            <a:spLocks noGrp="1" noChangeArrowheads="1"/>
          </p:cNvSpPr>
          <p:nvPr>
            <p:ph type="ctrTitle"/>
          </p:nvPr>
        </p:nvSpPr>
        <p:spPr>
          <a:xfrm>
            <a:off x="2195513" y="981075"/>
            <a:ext cx="4932362" cy="544513"/>
          </a:xfrm>
          <a:noFill/>
        </p:spPr>
        <p:txBody>
          <a:bodyPr/>
          <a:lstStyle/>
          <a:p>
            <a:pPr eaLnBrk="1" hangingPunct="1"/>
            <a:r>
              <a:rPr lang="ru-RU" sz="5400" b="1" smtClean="0">
                <a:solidFill>
                  <a:schemeClr val="bg1"/>
                </a:solidFill>
              </a:rPr>
              <a:t>Баскетбол</a:t>
            </a:r>
            <a:endParaRPr lang="es-ES" sz="5400" b="1" smtClean="0">
              <a:solidFill>
                <a:schemeClr val="bg1"/>
              </a:solidFill>
            </a:endParaRPr>
          </a:p>
        </p:txBody>
      </p:sp>
      <p:pic>
        <p:nvPicPr>
          <p:cNvPr id="7" name="Picture 4" descr="http://down-house.ru/uploads/posts/2008-06/thumbs/1213965495_44-1280.jpg"/>
          <p:cNvPicPr>
            <a:picLocks noChangeAspect="1" noChangeArrowheads="1"/>
          </p:cNvPicPr>
          <p:nvPr/>
        </p:nvPicPr>
        <p:blipFill>
          <a:blip r:embed="rId4" cstate="print"/>
          <a:srcRect/>
          <a:stretch>
            <a:fillRect/>
          </a:stretch>
        </p:blipFill>
        <p:spPr bwMode="auto">
          <a:xfrm>
            <a:off x="179512" y="3068960"/>
            <a:ext cx="4824536" cy="3600400"/>
          </a:xfrm>
          <a:prstGeom prst="rect">
            <a:avLst/>
          </a:prstGeom>
          <a:ln>
            <a:noFill/>
          </a:ln>
          <a:effectLst>
            <a:softEdge rad="112500"/>
          </a:effectLst>
        </p:spPr>
      </p:pic>
      <p:sp>
        <p:nvSpPr>
          <p:cNvPr id="2052" name="Прямоугольник 7"/>
          <p:cNvSpPr>
            <a:spLocks noChangeArrowheads="1"/>
          </p:cNvSpPr>
          <p:nvPr/>
        </p:nvSpPr>
        <p:spPr bwMode="auto">
          <a:xfrm>
            <a:off x="5148263" y="2997200"/>
            <a:ext cx="3671887" cy="1446213"/>
          </a:xfrm>
          <a:prstGeom prst="rect">
            <a:avLst/>
          </a:prstGeom>
          <a:noFill/>
          <a:ln w="9525">
            <a:noFill/>
            <a:miter lim="800000"/>
            <a:headEnd/>
            <a:tailEnd/>
          </a:ln>
        </p:spPr>
        <p:txBody>
          <a:bodyPr>
            <a:spAutoFit/>
          </a:bodyPr>
          <a:lstStyle/>
          <a:p>
            <a:pPr>
              <a:buFont typeface="Wingdings" pitchFamily="2" charset="2"/>
              <a:buChar char="Ø"/>
            </a:pPr>
            <a:r>
              <a:rPr lang="ru-RU" sz="2200">
                <a:solidFill>
                  <a:schemeClr val="bg1"/>
                </a:solidFill>
              </a:rPr>
              <a:t>История</a:t>
            </a:r>
          </a:p>
          <a:p>
            <a:pPr>
              <a:buFont typeface="Wingdings" pitchFamily="2" charset="2"/>
              <a:buChar char="Ø"/>
            </a:pPr>
            <a:r>
              <a:rPr lang="ru-RU" sz="2200">
                <a:solidFill>
                  <a:schemeClr val="bg1"/>
                </a:solidFill>
              </a:rPr>
              <a:t>Правила</a:t>
            </a:r>
          </a:p>
          <a:p>
            <a:pPr>
              <a:buFont typeface="Wingdings" pitchFamily="2" charset="2"/>
              <a:buChar char="Ø"/>
            </a:pPr>
            <a:r>
              <a:rPr lang="ru-RU" sz="2200">
                <a:solidFill>
                  <a:schemeClr val="bg1"/>
                </a:solidFill>
              </a:rPr>
              <a:t>Основные элементы игры</a:t>
            </a:r>
          </a:p>
        </p:txBody>
      </p:sp>
      <p:pic>
        <p:nvPicPr>
          <p:cNvPr id="2053" name="Picture 124" descr="C:\Program Files\Microsoft Office\MEDIA\OFFICE12\Lines\BD21315_.gif"/>
          <p:cNvPicPr>
            <a:picLocks noChangeAspect="1" noChangeArrowheads="1"/>
          </p:cNvPicPr>
          <p:nvPr/>
        </p:nvPicPr>
        <p:blipFill>
          <a:blip r:embed="rId5"/>
          <a:srcRect/>
          <a:stretch>
            <a:fillRect/>
          </a:stretch>
        </p:blipFill>
        <p:spPr bwMode="auto">
          <a:xfrm>
            <a:off x="2484438" y="1557338"/>
            <a:ext cx="4219575" cy="2095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ru-RU" smtClean="0">
                <a:solidFill>
                  <a:schemeClr val="bg1"/>
                </a:solidFill>
              </a:rPr>
              <a:t>Правила</a:t>
            </a:r>
          </a:p>
        </p:txBody>
      </p:sp>
      <p:sp>
        <p:nvSpPr>
          <p:cNvPr id="11267" name="Rectangle 3"/>
          <p:cNvSpPr>
            <a:spLocks noGrp="1" noChangeArrowheads="1"/>
          </p:cNvSpPr>
          <p:nvPr>
            <p:ph type="body" idx="1"/>
          </p:nvPr>
        </p:nvSpPr>
        <p:spPr>
          <a:xfrm>
            <a:off x="468313" y="1125538"/>
            <a:ext cx="8229600" cy="892175"/>
          </a:xfrm>
        </p:spPr>
        <p:txBody>
          <a:bodyPr/>
          <a:lstStyle/>
          <a:p>
            <a:pPr algn="ctr" eaLnBrk="1" hangingPunct="1"/>
            <a:r>
              <a:rPr lang="ru-RU" sz="2800" smtClean="0">
                <a:solidFill>
                  <a:schemeClr val="bg1"/>
                </a:solidFill>
              </a:rPr>
              <a:t>За одно попадание мяча в кольцо может быть засчитано разное количество очков:</a:t>
            </a:r>
          </a:p>
        </p:txBody>
      </p:sp>
      <p:sp>
        <p:nvSpPr>
          <p:cNvPr id="11268" name="Прямоугольник 3"/>
          <p:cNvSpPr>
            <a:spLocks noChangeArrowheads="1"/>
          </p:cNvSpPr>
          <p:nvPr/>
        </p:nvSpPr>
        <p:spPr bwMode="auto">
          <a:xfrm>
            <a:off x="4140200" y="3068638"/>
            <a:ext cx="4608513" cy="2554287"/>
          </a:xfrm>
          <a:prstGeom prst="rect">
            <a:avLst/>
          </a:prstGeom>
          <a:noFill/>
          <a:ln w="9525">
            <a:noFill/>
            <a:miter lim="800000"/>
            <a:headEnd/>
            <a:tailEnd/>
          </a:ln>
        </p:spPr>
        <p:txBody>
          <a:bodyPr>
            <a:spAutoFit/>
          </a:bodyPr>
          <a:lstStyle/>
          <a:p>
            <a:pPr algn="ctr"/>
            <a:r>
              <a:rPr lang="ru-RU" sz="2000" b="1" i="1">
                <a:solidFill>
                  <a:schemeClr val="bg1"/>
                </a:solidFill>
              </a:rPr>
              <a:t>1 очко</a:t>
            </a:r>
            <a:r>
              <a:rPr lang="ru-RU" sz="2000">
                <a:solidFill>
                  <a:schemeClr val="bg1"/>
                </a:solidFill>
              </a:rPr>
              <a:t> — штрафной бросок</a:t>
            </a:r>
          </a:p>
          <a:p>
            <a:pPr algn="ctr"/>
            <a:r>
              <a:rPr lang="ru-RU" sz="2000" b="1" i="1">
                <a:solidFill>
                  <a:schemeClr val="bg1"/>
                </a:solidFill>
              </a:rPr>
              <a:t>2 очка</a:t>
            </a:r>
            <a:r>
              <a:rPr lang="ru-RU" sz="2000">
                <a:solidFill>
                  <a:schemeClr val="bg1"/>
                </a:solidFill>
              </a:rPr>
              <a:t> — бросок со средней или близкой дистанции (ближе трёхочковой линии)</a:t>
            </a:r>
          </a:p>
          <a:p>
            <a:pPr algn="ctr"/>
            <a:r>
              <a:rPr lang="ru-RU" sz="2000" b="1" i="1">
                <a:solidFill>
                  <a:schemeClr val="bg1"/>
                </a:solidFill>
              </a:rPr>
              <a:t>3 очка</a:t>
            </a:r>
            <a:r>
              <a:rPr lang="ru-RU" sz="2000">
                <a:solidFill>
                  <a:schemeClr val="bg1"/>
                </a:solidFill>
              </a:rPr>
              <a:t> — бросок из-за трёхочковой линии на расстоянии 6м 75см (7м 24 см в Национальной баскетбольной ассоциации)</a:t>
            </a:r>
          </a:p>
        </p:txBody>
      </p:sp>
      <p:pic>
        <p:nvPicPr>
          <p:cNvPr id="175110" name="Picture 6" descr="C:\Users\влада\AppData\Local\Microsoft\Windows\Temporary Internet Files\Content.IE5\ZRNHH80Z\MP900316722[1].jpg"/>
          <p:cNvPicPr>
            <a:picLocks noChangeAspect="1" noChangeArrowheads="1"/>
          </p:cNvPicPr>
          <p:nvPr/>
        </p:nvPicPr>
        <p:blipFill>
          <a:blip r:embed="rId2" cstate="print"/>
          <a:srcRect/>
          <a:stretch>
            <a:fillRect/>
          </a:stretch>
        </p:blipFill>
        <p:spPr bwMode="auto">
          <a:xfrm>
            <a:off x="323527" y="2204864"/>
            <a:ext cx="3456385" cy="454305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ru-RU" sz="2800" i="1" dirty="0" smtClean="0">
                <a:solidFill>
                  <a:schemeClr val="bg1">
                    <a:lumMod val="75000"/>
                  </a:schemeClr>
                </a:solidFill>
                <a:latin typeface="Bookman Old Style" pitchFamily="18" charset="0"/>
              </a:rPr>
              <a:t>Техника выполнения штрафного броска</a:t>
            </a:r>
          </a:p>
        </p:txBody>
      </p:sp>
      <p:pic>
        <p:nvPicPr>
          <p:cNvPr id="174082" name="Picture 2" descr="http://xreferat.ru/image/103/1307344029_2.png"/>
          <p:cNvPicPr>
            <a:picLocks noChangeAspect="1" noChangeArrowheads="1"/>
          </p:cNvPicPr>
          <p:nvPr/>
        </p:nvPicPr>
        <p:blipFill>
          <a:blip r:embed="rId3" cstate="print"/>
          <a:srcRect/>
          <a:stretch>
            <a:fillRect/>
          </a:stretch>
        </p:blipFill>
        <p:spPr bwMode="auto">
          <a:xfrm>
            <a:off x="5580112" y="1196752"/>
            <a:ext cx="3240360" cy="5400600"/>
          </a:xfrm>
          <a:prstGeom prst="rect">
            <a:avLst/>
          </a:prstGeom>
          <a:ln>
            <a:noFill/>
          </a:ln>
          <a:effectLst>
            <a:softEdge rad="112500"/>
          </a:effectLst>
        </p:spPr>
      </p:pic>
      <p:sp>
        <p:nvSpPr>
          <p:cNvPr id="5" name="Прямоугольник 4"/>
          <p:cNvSpPr/>
          <p:nvPr/>
        </p:nvSpPr>
        <p:spPr>
          <a:xfrm>
            <a:off x="0" y="1196975"/>
            <a:ext cx="5651500" cy="5354638"/>
          </a:xfrm>
          <a:prstGeom prst="rect">
            <a:avLst/>
          </a:prstGeom>
        </p:spPr>
        <p:txBody>
          <a:bodyPr>
            <a:spAutoFit/>
          </a:bodyPr>
          <a:lstStyle/>
          <a:p>
            <a:pPr algn="ctr">
              <a:defRPr/>
            </a:pPr>
            <a:r>
              <a:rPr lang="ru-RU" dirty="0">
                <a:solidFill>
                  <a:srgbClr val="7030A0"/>
                </a:solidFill>
              </a:rPr>
              <a:t>Перед броском игроку необходимо :</a:t>
            </a:r>
          </a:p>
          <a:p>
            <a:pPr marL="342900" indent="-342900" algn="ctr">
              <a:buFont typeface="+mj-lt"/>
              <a:buAutoNum type="arabicPeriod"/>
              <a:defRPr/>
            </a:pPr>
            <a:r>
              <a:rPr lang="ru-RU" dirty="0">
                <a:solidFill>
                  <a:schemeClr val="bg1"/>
                </a:solidFill>
              </a:rPr>
              <a:t>Расслабиться</a:t>
            </a:r>
            <a:r>
              <a:rPr lang="ru-RU" dirty="0">
                <a:solidFill>
                  <a:srgbClr val="7030A0"/>
                </a:solidFill>
              </a:rPr>
              <a:t> </a:t>
            </a:r>
            <a:r>
              <a:rPr lang="ru-RU" dirty="0">
                <a:solidFill>
                  <a:schemeClr val="bg1"/>
                </a:solidFill>
              </a:rPr>
              <a:t>опустить руки и глубоко вздохнуть, готовясь к следующему броску. </a:t>
            </a:r>
          </a:p>
          <a:p>
            <a:pPr marL="342900" indent="-342900" algn="ctr">
              <a:buFont typeface="+mj-lt"/>
              <a:buAutoNum type="arabicPeriod"/>
              <a:defRPr/>
            </a:pPr>
            <a:r>
              <a:rPr lang="ru-RU" dirty="0">
                <a:solidFill>
                  <a:schemeClr val="bg1"/>
                </a:solidFill>
              </a:rPr>
              <a:t>Внимательно посмотреть на цель. </a:t>
            </a:r>
          </a:p>
          <a:p>
            <a:pPr marL="342900" indent="-342900" algn="ctr">
              <a:buFont typeface="+mj-lt"/>
              <a:buAutoNum type="arabicPeriod"/>
              <a:defRPr/>
            </a:pPr>
            <a:r>
              <a:rPr lang="ru-RU" dirty="0">
                <a:solidFill>
                  <a:schemeClr val="bg1"/>
                </a:solidFill>
              </a:rPr>
              <a:t>Бросок нужно сделать спокойно, не спеша, затрачивая на него около 3 секунд. Лучшей стойкой считается такая, при которой ноги слегка согнуты в коленях, а ступни расположены на ширине плеч. </a:t>
            </a:r>
          </a:p>
          <a:p>
            <a:pPr marL="342900" indent="-342900" algn="ctr">
              <a:buFont typeface="+mj-lt"/>
              <a:buAutoNum type="arabicPeriod"/>
              <a:defRPr/>
            </a:pPr>
            <a:r>
              <a:rPr lang="ru-RU" dirty="0">
                <a:solidFill>
                  <a:schemeClr val="bg1"/>
                </a:solidFill>
              </a:rPr>
              <a:t>Туловище и руки при броске должны тянутся к корзине.</a:t>
            </a:r>
          </a:p>
          <a:p>
            <a:pPr marL="342900" indent="-342900" algn="ctr">
              <a:buFont typeface="+mj-lt"/>
              <a:buAutoNum type="arabicPeriod"/>
              <a:defRPr/>
            </a:pPr>
            <a:r>
              <a:rPr lang="ru-RU" dirty="0">
                <a:solidFill>
                  <a:schemeClr val="bg1"/>
                </a:solidFill>
              </a:rPr>
              <a:t> Бросок заканчивается движением кистей и пальцев. </a:t>
            </a:r>
          </a:p>
          <a:p>
            <a:pPr marL="342900" indent="-342900" algn="ctr">
              <a:buFont typeface="+mj-lt"/>
              <a:buAutoNum type="arabicPeriod"/>
              <a:defRPr/>
            </a:pPr>
            <a:r>
              <a:rPr lang="ru-RU" dirty="0">
                <a:solidFill>
                  <a:schemeClr val="bg1"/>
                </a:solidFill>
              </a:rPr>
              <a:t>Мяч выпускается из рук в момент, когда он достигает уровня глаз игрока. </a:t>
            </a:r>
          </a:p>
          <a:p>
            <a:pPr algn="ctr">
              <a:defRPr/>
            </a:pPr>
            <a:r>
              <a:rPr lang="ru-RU" dirty="0">
                <a:solidFill>
                  <a:srgbClr val="7030A0"/>
                </a:solidFill>
              </a:rPr>
              <a:t>Другие способы штрафных бросков: от груди, от головы и броски одной рукой – по технике выполнения мало чем отличаются от обычных бросков.</a:t>
            </a:r>
            <a:endParaRPr lang="ru-RU" i="1" dirty="0">
              <a:solidFill>
                <a:srgbClr val="7030A0"/>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813"/>
            <a:ext cx="9144000" cy="692150"/>
          </a:xfrm>
        </p:spPr>
        <p:txBody>
          <a:bodyPr/>
          <a:lstStyle/>
          <a:p>
            <a:pPr eaLnBrk="1" hangingPunct="1">
              <a:defRPr/>
            </a:pPr>
            <a:r>
              <a:rPr lang="ru-RU" sz="2200" i="1" u="sng" dirty="0" smtClean="0">
                <a:solidFill>
                  <a:schemeClr val="bg1">
                    <a:lumMod val="75000"/>
                  </a:schemeClr>
                </a:solidFill>
                <a:latin typeface="Bookman Old Style" pitchFamily="18" charset="0"/>
              </a:rPr>
              <a:t>Техника выполнения броска одной рукой сверху в прыжке</a:t>
            </a:r>
            <a:endParaRPr lang="ru-RU" sz="2200" u="sng" dirty="0" smtClean="0"/>
          </a:p>
        </p:txBody>
      </p:sp>
      <p:pic>
        <p:nvPicPr>
          <p:cNvPr id="173058" name="Picture 2" descr="http://refdb.ru/images/916/1831762/87d4ff89.png"/>
          <p:cNvPicPr>
            <a:picLocks noChangeAspect="1" noChangeArrowheads="1"/>
          </p:cNvPicPr>
          <p:nvPr/>
        </p:nvPicPr>
        <p:blipFill>
          <a:blip r:embed="rId2" cstate="print"/>
          <a:srcRect/>
          <a:stretch>
            <a:fillRect/>
          </a:stretch>
        </p:blipFill>
        <p:spPr bwMode="auto">
          <a:xfrm>
            <a:off x="323528" y="2420888"/>
            <a:ext cx="8352928" cy="3096344"/>
          </a:xfrm>
          <a:prstGeom prst="rect">
            <a:avLst/>
          </a:prstGeom>
          <a:ln>
            <a:noFill/>
          </a:ln>
          <a:effectLst>
            <a:softEdge rad="112500"/>
          </a:effectLst>
        </p:spPr>
      </p:pic>
      <p:sp>
        <p:nvSpPr>
          <p:cNvPr id="13316" name="Прямоугольник 5"/>
          <p:cNvSpPr>
            <a:spLocks noChangeArrowheads="1"/>
          </p:cNvSpPr>
          <p:nvPr/>
        </p:nvSpPr>
        <p:spPr bwMode="auto">
          <a:xfrm>
            <a:off x="0" y="1196975"/>
            <a:ext cx="9144000" cy="1200150"/>
          </a:xfrm>
          <a:prstGeom prst="rect">
            <a:avLst/>
          </a:prstGeom>
          <a:noFill/>
          <a:ln w="9525">
            <a:noFill/>
            <a:miter lim="800000"/>
            <a:headEnd/>
            <a:tailEnd/>
          </a:ln>
        </p:spPr>
        <p:txBody>
          <a:bodyPr>
            <a:spAutoFit/>
          </a:bodyPr>
          <a:lstStyle/>
          <a:p>
            <a:pPr algn="ctr"/>
            <a:r>
              <a:rPr lang="ru-RU">
                <a:solidFill>
                  <a:schemeClr val="bg1"/>
                </a:solidFill>
              </a:rPr>
              <a:t>В подготовительной фазе броска располагаемся так, чтобы локоть бросающей руки, кисть и мяч были направлены на центр корзины. Движение на бросок начинается с перемещения кисти руки и мяча вверх – вперёд, перед одноимённой половиной лица .Кисть руки  должна быть максимально разогнута.</a:t>
            </a:r>
            <a:r>
              <a:rPr lang="ru-RU"/>
              <a:t> </a:t>
            </a:r>
            <a:endParaRPr lang="ru-RU">
              <a:solidFill>
                <a:schemeClr val="bg1"/>
              </a:solidFill>
            </a:endParaRPr>
          </a:p>
        </p:txBody>
      </p:sp>
      <p:sp>
        <p:nvSpPr>
          <p:cNvPr id="13317" name="Прямоугольник 6"/>
          <p:cNvSpPr>
            <a:spLocks noChangeArrowheads="1"/>
          </p:cNvSpPr>
          <p:nvPr/>
        </p:nvSpPr>
        <p:spPr bwMode="auto">
          <a:xfrm>
            <a:off x="0" y="5732463"/>
            <a:ext cx="9144000" cy="923925"/>
          </a:xfrm>
          <a:prstGeom prst="rect">
            <a:avLst/>
          </a:prstGeom>
          <a:noFill/>
          <a:ln w="9525">
            <a:noFill/>
            <a:miter lim="800000"/>
            <a:headEnd/>
            <a:tailEnd/>
          </a:ln>
        </p:spPr>
        <p:txBody>
          <a:bodyPr>
            <a:spAutoFit/>
          </a:bodyPr>
          <a:lstStyle/>
          <a:p>
            <a:pPr algn="ctr"/>
            <a:r>
              <a:rPr lang="ru-RU">
                <a:solidFill>
                  <a:schemeClr val="bg1"/>
                </a:solidFill>
              </a:rPr>
              <a:t>При выходе звеньев тела в высшую точку после отталкивания,  под углом 45 – 60 градусов выполнятся маховое движение кистью руки. Мяч, по дугообразной траектории, направляется в центр корзины.</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sz="2400" i="1" u="sng" dirty="0" smtClean="0">
                <a:solidFill>
                  <a:schemeClr val="bg1">
                    <a:lumMod val="75000"/>
                  </a:schemeClr>
                </a:solidFill>
              </a:rPr>
              <a:t>Техника выполнения броска одной рукой над головой</a:t>
            </a:r>
          </a:p>
        </p:txBody>
      </p:sp>
      <p:sp>
        <p:nvSpPr>
          <p:cNvPr id="14339" name="Прямоугольник 4"/>
          <p:cNvSpPr>
            <a:spLocks noChangeArrowheads="1"/>
          </p:cNvSpPr>
          <p:nvPr/>
        </p:nvSpPr>
        <p:spPr bwMode="auto">
          <a:xfrm>
            <a:off x="0" y="1196975"/>
            <a:ext cx="4356100" cy="3138488"/>
          </a:xfrm>
          <a:prstGeom prst="rect">
            <a:avLst/>
          </a:prstGeom>
          <a:noFill/>
          <a:ln w="9525">
            <a:noFill/>
            <a:miter lim="800000"/>
            <a:headEnd/>
            <a:tailEnd/>
          </a:ln>
        </p:spPr>
        <p:txBody>
          <a:bodyPr>
            <a:spAutoFit/>
          </a:bodyPr>
          <a:lstStyle/>
          <a:p>
            <a:pPr algn="ctr"/>
            <a:r>
              <a:rPr lang="ru-RU">
                <a:solidFill>
                  <a:schemeClr val="bg1"/>
                </a:solidFill>
              </a:rPr>
              <a:t>Бросок начинается с шага разноименной с бросающей рукой ноги в сторону от соперника. Стопа ставится перекатом с пятки на носок и на внешнюю сторону с последующим поворотом в положение боком к щиту. Опорная нога при этом слегка сгибается, мяч лежит на согнутой кисти бросающей руки, поднят на уровень плеча и поддерживается сверху другой рукой. </a:t>
            </a:r>
          </a:p>
        </p:txBody>
      </p:sp>
      <p:pic>
        <p:nvPicPr>
          <p:cNvPr id="179202" name="Picture 2" descr="http://byd.edutexts.org/tw_files2/urls_1/83/d-82404/82404_html_49b913cf.png"/>
          <p:cNvPicPr>
            <a:picLocks noChangeAspect="1" noChangeArrowheads="1"/>
          </p:cNvPicPr>
          <p:nvPr/>
        </p:nvPicPr>
        <p:blipFill>
          <a:blip r:embed="rId2" cstate="print"/>
          <a:srcRect/>
          <a:stretch>
            <a:fillRect/>
          </a:stretch>
        </p:blipFill>
        <p:spPr bwMode="auto">
          <a:xfrm>
            <a:off x="4283968" y="1196752"/>
            <a:ext cx="4860032" cy="3168352"/>
          </a:xfrm>
          <a:prstGeom prst="rect">
            <a:avLst/>
          </a:prstGeom>
          <a:ln>
            <a:noFill/>
          </a:ln>
          <a:effectLst>
            <a:softEdge rad="112500"/>
          </a:effectLst>
        </p:spPr>
      </p:pic>
      <p:sp>
        <p:nvSpPr>
          <p:cNvPr id="14341" name="Прямоугольник 6"/>
          <p:cNvSpPr>
            <a:spLocks noChangeArrowheads="1"/>
          </p:cNvSpPr>
          <p:nvPr/>
        </p:nvSpPr>
        <p:spPr bwMode="auto">
          <a:xfrm>
            <a:off x="0" y="4437063"/>
            <a:ext cx="9144000" cy="1754187"/>
          </a:xfrm>
          <a:prstGeom prst="rect">
            <a:avLst/>
          </a:prstGeom>
          <a:noFill/>
          <a:ln w="9525">
            <a:noFill/>
            <a:miter lim="800000"/>
            <a:headEnd/>
            <a:tailEnd/>
          </a:ln>
        </p:spPr>
        <p:txBody>
          <a:bodyPr>
            <a:spAutoFit/>
          </a:bodyPr>
          <a:lstStyle/>
          <a:p>
            <a:pPr algn="ctr"/>
            <a:r>
              <a:rPr lang="ru-RU">
                <a:solidFill>
                  <a:schemeClr val="bg1"/>
                </a:solidFill>
              </a:rPr>
              <a:t>Отталкиваясь разноименной ногой, игрок  поднимает полусогнутую руку с мячом вверх — в сторону. Одновременно с махом одноименной с бросающей рукой и ногой, согнутой в колене, туловище разворачивается вперед. В наиболее высокой точке прыжка мяч дугообразным движением над головой направляется в корзину. Выпуск производится  движением кисти, когда вертикально выведенная рука приближается к голове.</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eaLnBrk="1" hangingPunct="1"/>
            <a:r>
              <a:rPr lang="ru-RU" sz="3600" b="1" smtClean="0">
                <a:solidFill>
                  <a:schemeClr val="bg1"/>
                </a:solidFill>
              </a:rPr>
              <a:t>Основные элементы игры</a:t>
            </a:r>
            <a:endParaRPr lang="ru-RU" sz="3600" smtClean="0">
              <a:solidFill>
                <a:schemeClr val="bg1"/>
              </a:solidFill>
            </a:endParaRPr>
          </a:p>
        </p:txBody>
      </p:sp>
      <p:sp>
        <p:nvSpPr>
          <p:cNvPr id="15363" name="Прямоугольник 3"/>
          <p:cNvSpPr>
            <a:spLocks noChangeArrowheads="1"/>
          </p:cNvSpPr>
          <p:nvPr/>
        </p:nvSpPr>
        <p:spPr bwMode="auto">
          <a:xfrm>
            <a:off x="395288" y="1052513"/>
            <a:ext cx="2663825" cy="5262562"/>
          </a:xfrm>
          <a:prstGeom prst="rect">
            <a:avLst/>
          </a:prstGeom>
          <a:noFill/>
          <a:ln w="9525">
            <a:noFill/>
            <a:miter lim="800000"/>
            <a:headEnd/>
            <a:tailEnd/>
          </a:ln>
        </p:spPr>
        <p:txBody>
          <a:bodyPr>
            <a:spAutoFit/>
          </a:bodyPr>
          <a:lstStyle/>
          <a:p>
            <a:pPr marL="342900" indent="-342900">
              <a:buFont typeface="Wingdings" pitchFamily="2" charset="2"/>
              <a:buChar char="Ø"/>
            </a:pPr>
            <a:r>
              <a:rPr lang="ru-RU" sz="2800">
                <a:solidFill>
                  <a:schemeClr val="bg1"/>
                </a:solidFill>
              </a:rPr>
              <a:t>Жесты судей</a:t>
            </a:r>
          </a:p>
          <a:p>
            <a:pPr marL="342900" indent="-342900">
              <a:buFont typeface="Wingdings" pitchFamily="2" charset="2"/>
              <a:buChar char="Ø"/>
            </a:pPr>
            <a:endParaRPr lang="ru-RU" sz="2800">
              <a:solidFill>
                <a:schemeClr val="bg1"/>
              </a:solidFill>
            </a:endParaRPr>
          </a:p>
          <a:p>
            <a:pPr marL="342900" indent="-342900">
              <a:buFont typeface="Wingdings" pitchFamily="2" charset="2"/>
              <a:buChar char="Ø"/>
            </a:pPr>
            <a:r>
              <a:rPr lang="ru-RU" sz="2800">
                <a:solidFill>
                  <a:schemeClr val="bg1"/>
                </a:solidFill>
              </a:rPr>
              <a:t>Дриблинг</a:t>
            </a:r>
          </a:p>
          <a:p>
            <a:pPr marL="342900" indent="-342900">
              <a:buFont typeface="Wingdings" pitchFamily="2" charset="2"/>
              <a:buChar char="Ø"/>
            </a:pPr>
            <a:endParaRPr lang="ru-RU" sz="2800">
              <a:solidFill>
                <a:schemeClr val="bg1"/>
              </a:solidFill>
            </a:endParaRPr>
          </a:p>
          <a:p>
            <a:pPr marL="342900" indent="-342900">
              <a:buFont typeface="Wingdings" pitchFamily="2" charset="2"/>
              <a:buChar char="Ø"/>
            </a:pPr>
            <a:r>
              <a:rPr lang="ru-RU" sz="2800">
                <a:solidFill>
                  <a:schemeClr val="bg1"/>
                </a:solidFill>
              </a:rPr>
              <a:t>Передача</a:t>
            </a:r>
          </a:p>
          <a:p>
            <a:pPr marL="342900" indent="-342900">
              <a:buFont typeface="Wingdings" pitchFamily="2" charset="2"/>
              <a:buChar char="Ø"/>
            </a:pPr>
            <a:endParaRPr lang="ru-RU" sz="2800">
              <a:solidFill>
                <a:schemeClr val="bg1"/>
              </a:solidFill>
            </a:endParaRPr>
          </a:p>
          <a:p>
            <a:pPr marL="342900" indent="-342900">
              <a:buFont typeface="Wingdings" pitchFamily="2" charset="2"/>
              <a:buChar char="Ø"/>
            </a:pPr>
            <a:r>
              <a:rPr lang="ru-RU" sz="2800">
                <a:solidFill>
                  <a:schemeClr val="bg1"/>
                </a:solidFill>
              </a:rPr>
              <a:t>Подбор</a:t>
            </a:r>
          </a:p>
          <a:p>
            <a:pPr marL="342900" indent="-342900">
              <a:buFont typeface="Wingdings" pitchFamily="2" charset="2"/>
              <a:buChar char="Ø"/>
            </a:pPr>
            <a:endParaRPr lang="ru-RU" sz="2800">
              <a:solidFill>
                <a:schemeClr val="bg1"/>
              </a:solidFill>
            </a:endParaRPr>
          </a:p>
          <a:p>
            <a:pPr marL="342900" indent="-342900">
              <a:buFont typeface="Wingdings" pitchFamily="2" charset="2"/>
              <a:buChar char="Ø"/>
            </a:pPr>
            <a:r>
              <a:rPr lang="ru-RU" sz="2800">
                <a:solidFill>
                  <a:schemeClr val="bg1"/>
                </a:solidFill>
              </a:rPr>
              <a:t>Перехват</a:t>
            </a:r>
          </a:p>
          <a:p>
            <a:pPr marL="342900" indent="-342900">
              <a:buFont typeface="Wingdings" pitchFamily="2" charset="2"/>
              <a:buChar char="Ø"/>
            </a:pPr>
            <a:endParaRPr lang="ru-RU" sz="2800">
              <a:solidFill>
                <a:schemeClr val="bg1"/>
              </a:solidFill>
            </a:endParaRPr>
          </a:p>
          <a:p>
            <a:pPr marL="342900" indent="-342900">
              <a:buFont typeface="Wingdings" pitchFamily="2" charset="2"/>
              <a:buChar char="Ø"/>
            </a:pPr>
            <a:r>
              <a:rPr lang="ru-RU" sz="2800">
                <a:solidFill>
                  <a:schemeClr val="bg1"/>
                </a:solidFill>
              </a:rPr>
              <a:t>Блокшот</a:t>
            </a:r>
          </a:p>
        </p:txBody>
      </p:sp>
      <p:pic>
        <p:nvPicPr>
          <p:cNvPr id="180226" name="Picture 2" descr="http://allphoto.in.ua/photo/5/es2049164.jpg"/>
          <p:cNvPicPr>
            <a:picLocks noChangeAspect="1" noChangeArrowheads="1"/>
          </p:cNvPicPr>
          <p:nvPr/>
        </p:nvPicPr>
        <p:blipFill>
          <a:blip r:embed="rId2" cstate="print"/>
          <a:srcRect/>
          <a:stretch>
            <a:fillRect/>
          </a:stretch>
        </p:blipFill>
        <p:spPr bwMode="auto">
          <a:xfrm>
            <a:off x="3131840" y="1124744"/>
            <a:ext cx="5520308" cy="5301208"/>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ru-RU" smtClean="0">
                <a:solidFill>
                  <a:schemeClr val="bg1"/>
                </a:solidFill>
              </a:rPr>
              <a:t>Баскетбол</a:t>
            </a:r>
          </a:p>
        </p:txBody>
      </p:sp>
      <p:sp>
        <p:nvSpPr>
          <p:cNvPr id="3075" name="Rectangle 3"/>
          <p:cNvSpPr>
            <a:spLocks noGrp="1" noChangeArrowheads="1"/>
          </p:cNvSpPr>
          <p:nvPr>
            <p:ph type="body" idx="1"/>
          </p:nvPr>
        </p:nvSpPr>
        <p:spPr>
          <a:xfrm>
            <a:off x="4140200" y="1341438"/>
            <a:ext cx="4691063" cy="4525962"/>
          </a:xfrm>
        </p:spPr>
        <p:txBody>
          <a:bodyPr/>
          <a:lstStyle/>
          <a:p>
            <a:pPr eaLnBrk="1" hangingPunct="1"/>
            <a:r>
              <a:rPr lang="ru-RU" sz="2000" b="1" smtClean="0">
                <a:solidFill>
                  <a:schemeClr val="bg1"/>
                </a:solidFill>
              </a:rPr>
              <a:t>Баскетбо́л</a:t>
            </a:r>
            <a:r>
              <a:rPr lang="ru-RU" sz="2000" smtClean="0">
                <a:solidFill>
                  <a:schemeClr val="bg1"/>
                </a:solidFill>
              </a:rPr>
              <a:t> (англ. </a:t>
            </a:r>
            <a:r>
              <a:rPr lang="ru-RU" sz="2000" i="1" smtClean="0">
                <a:solidFill>
                  <a:schemeClr val="bg1"/>
                </a:solidFill>
              </a:rPr>
              <a:t>basket</a:t>
            </a:r>
            <a:r>
              <a:rPr lang="ru-RU" sz="2000" smtClean="0">
                <a:solidFill>
                  <a:schemeClr val="bg1"/>
                </a:solidFill>
              </a:rPr>
              <a:t> — корзина, </a:t>
            </a:r>
            <a:r>
              <a:rPr lang="ru-RU" sz="2000" i="1" smtClean="0">
                <a:solidFill>
                  <a:schemeClr val="bg1"/>
                </a:solidFill>
              </a:rPr>
              <a:t>ball</a:t>
            </a:r>
            <a:r>
              <a:rPr lang="ru-RU" sz="2000" smtClean="0">
                <a:solidFill>
                  <a:schemeClr val="bg1"/>
                </a:solidFill>
              </a:rPr>
              <a:t> — мяч) — спортивная командная игра с мячом.</a:t>
            </a:r>
          </a:p>
          <a:p>
            <a:pPr eaLnBrk="1" hangingPunct="1"/>
            <a:endParaRPr lang="ru-RU" sz="2000" smtClean="0">
              <a:solidFill>
                <a:schemeClr val="bg1"/>
              </a:solidFill>
            </a:endParaRPr>
          </a:p>
          <a:p>
            <a:pPr eaLnBrk="1" hangingPunct="1"/>
            <a:r>
              <a:rPr lang="ru-RU" sz="2000" smtClean="0">
                <a:solidFill>
                  <a:schemeClr val="bg1"/>
                </a:solidFill>
              </a:rPr>
              <a:t>В баскетбол играют две команды, каждая из которых состоит из пяти игроков. Цель каждой команды — забросить руками мяч в кольцо с сеткой (корзину) соперника и помешать другой команде овладеть мячом и забросить его в свою корзину.</a:t>
            </a:r>
            <a:endParaRPr lang="ru-RU" sz="2000" b="1" smtClean="0">
              <a:solidFill>
                <a:schemeClr val="bg1"/>
              </a:solidFill>
            </a:endParaRPr>
          </a:p>
        </p:txBody>
      </p:sp>
      <p:pic>
        <p:nvPicPr>
          <p:cNvPr id="151564" name="Picture 12" descr="C:\Users\влада\AppData\Local\Microsoft\Windows\Temporary Internet Files\Content.IE5\KRSBFBOF\MP900430733[1].jpg"/>
          <p:cNvPicPr>
            <a:picLocks noChangeAspect="1" noChangeArrowheads="1"/>
          </p:cNvPicPr>
          <p:nvPr/>
        </p:nvPicPr>
        <p:blipFill>
          <a:blip r:embed="rId3" cstate="print"/>
          <a:srcRect/>
          <a:stretch>
            <a:fillRect/>
          </a:stretch>
        </p:blipFill>
        <p:spPr bwMode="auto">
          <a:xfrm>
            <a:off x="99271" y="1124744"/>
            <a:ext cx="4040681" cy="5733256"/>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ru-RU" b="1" smtClean="0"/>
              <a:t>История</a:t>
            </a:r>
            <a:br>
              <a:rPr lang="ru-RU" b="1" smtClean="0"/>
            </a:br>
            <a:r>
              <a:rPr lang="ru-RU" b="1" smtClean="0">
                <a:solidFill>
                  <a:schemeClr val="bg1"/>
                </a:solidFill>
              </a:rPr>
              <a:t>История</a:t>
            </a:r>
          </a:p>
        </p:txBody>
      </p:sp>
      <p:sp>
        <p:nvSpPr>
          <p:cNvPr id="4099" name="Rectangle 3"/>
          <p:cNvSpPr>
            <a:spLocks noGrp="1" noChangeArrowheads="1"/>
          </p:cNvSpPr>
          <p:nvPr>
            <p:ph type="body" idx="1"/>
          </p:nvPr>
        </p:nvSpPr>
        <p:spPr>
          <a:xfrm>
            <a:off x="3851275" y="1916113"/>
            <a:ext cx="5076825" cy="4525962"/>
          </a:xfrm>
        </p:spPr>
        <p:txBody>
          <a:bodyPr/>
          <a:lstStyle/>
          <a:p>
            <a:pPr eaLnBrk="1" hangingPunct="1"/>
            <a:r>
              <a:rPr lang="ru-RU" sz="2000" smtClean="0">
                <a:solidFill>
                  <a:schemeClr val="bg1"/>
                </a:solidFill>
              </a:rPr>
              <a:t>Зимой 1891 года студентам колледжа Молодёжной Христианской Ассоциации из Спрингфилда, вынужденным выполнять бесконечные гимнастические упражнения было очень скучно на занятиях физического воспитания. Однообразию таких занятий необходимо было положить конец, внести в них свежую струю, которая способна была бы удовлетворить соревновательные потребности сильных и здоровых молодых людей.</a:t>
            </a:r>
          </a:p>
        </p:txBody>
      </p:sp>
      <p:pic>
        <p:nvPicPr>
          <p:cNvPr id="4100" name="Picture 13" descr="C:\Users\влада\AppData\Local\Microsoft\Windows\Temporary Internet Files\Content.IE5\N83PTP1Q\MC900320774[1].wmf"/>
          <p:cNvPicPr>
            <a:picLocks noChangeAspect="1" noChangeArrowheads="1"/>
          </p:cNvPicPr>
          <p:nvPr/>
        </p:nvPicPr>
        <p:blipFill>
          <a:blip r:embed="rId2"/>
          <a:srcRect/>
          <a:stretch>
            <a:fillRect/>
          </a:stretch>
        </p:blipFill>
        <p:spPr bwMode="auto">
          <a:xfrm>
            <a:off x="395288" y="2133600"/>
            <a:ext cx="3181350" cy="33115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ru-RU" smtClean="0">
                <a:solidFill>
                  <a:schemeClr val="bg1"/>
                </a:solidFill>
              </a:rPr>
              <a:t>История</a:t>
            </a:r>
          </a:p>
        </p:txBody>
      </p:sp>
      <p:sp>
        <p:nvSpPr>
          <p:cNvPr id="5123" name="Rectangle 3"/>
          <p:cNvSpPr>
            <a:spLocks noGrp="1" noChangeArrowheads="1"/>
          </p:cNvSpPr>
          <p:nvPr>
            <p:ph type="body" idx="1"/>
          </p:nvPr>
        </p:nvSpPr>
        <p:spPr>
          <a:xfrm>
            <a:off x="179388" y="1916113"/>
            <a:ext cx="4860925" cy="4392612"/>
          </a:xfrm>
        </p:spPr>
        <p:txBody>
          <a:bodyPr/>
          <a:lstStyle/>
          <a:p>
            <a:pPr eaLnBrk="1" hangingPunct="1"/>
            <a:r>
              <a:rPr lang="ru-RU" sz="2000" smtClean="0">
                <a:solidFill>
                  <a:schemeClr val="bg1"/>
                </a:solidFill>
              </a:rPr>
              <a:t>Выход из казавшегося тупиковым положения нашёл преподаватель колледжа Джеймс Нейсмит. 21 декабря 1891 года он привязал две корзины из-под персиков к перилам балкона спортивного зала и, разделив восемнадцать студентов на две команды, предложил им игру, смысл которой сводился к тому, чтобы забросить большее количество мячей в корзину соперников.</a:t>
            </a:r>
          </a:p>
        </p:txBody>
      </p:sp>
      <p:pic>
        <p:nvPicPr>
          <p:cNvPr id="5124" name="Picture 2" descr="C:\Users\влада\AppData\Local\Microsoft\Windows\Temporary Internet Files\Content.IE5\ZRNHH80Z\dglxasset[1].aspx"/>
          <p:cNvPicPr>
            <a:picLocks noChangeAspect="1" noChangeArrowheads="1"/>
          </p:cNvPicPr>
          <p:nvPr/>
        </p:nvPicPr>
        <p:blipFill>
          <a:blip r:embed="rId2"/>
          <a:srcRect/>
          <a:stretch>
            <a:fillRect/>
          </a:stretch>
        </p:blipFill>
        <p:spPr bwMode="auto">
          <a:xfrm>
            <a:off x="5435600" y="1916113"/>
            <a:ext cx="3241675" cy="30257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750" y="188913"/>
            <a:ext cx="8229600" cy="1143000"/>
          </a:xfrm>
        </p:spPr>
        <p:txBody>
          <a:bodyPr/>
          <a:lstStyle/>
          <a:p>
            <a:pPr eaLnBrk="1" hangingPunct="1"/>
            <a:r>
              <a:rPr lang="ru-RU" b="1" smtClean="0"/>
              <a:t/>
            </a:r>
            <a:br>
              <a:rPr lang="ru-RU" b="1" smtClean="0"/>
            </a:br>
            <a:r>
              <a:rPr lang="ru-RU" b="1" smtClean="0">
                <a:solidFill>
                  <a:schemeClr val="bg1"/>
                </a:solidFill>
              </a:rPr>
              <a:t>Становление</a:t>
            </a:r>
            <a:endParaRPr lang="ru-RU" smtClean="0">
              <a:solidFill>
                <a:schemeClr val="bg1"/>
              </a:solidFill>
            </a:endParaRPr>
          </a:p>
        </p:txBody>
      </p:sp>
      <p:sp>
        <p:nvSpPr>
          <p:cNvPr id="6147" name="Rectangle 3"/>
          <p:cNvSpPr>
            <a:spLocks noGrp="1" noChangeArrowheads="1"/>
          </p:cNvSpPr>
          <p:nvPr>
            <p:ph type="body" idx="1"/>
          </p:nvPr>
        </p:nvSpPr>
        <p:spPr>
          <a:xfrm>
            <a:off x="539750" y="1700213"/>
            <a:ext cx="8229600" cy="2105025"/>
          </a:xfrm>
        </p:spPr>
        <p:txBody>
          <a:bodyPr/>
          <a:lstStyle/>
          <a:p>
            <a:pPr algn="ctr" eaLnBrk="1" hangingPunct="1"/>
            <a:r>
              <a:rPr lang="ru-RU" sz="1800" smtClean="0">
                <a:solidFill>
                  <a:schemeClr val="bg1"/>
                </a:solidFill>
              </a:rPr>
              <a:t>В 1898 году была предпринята первая попытка создать профессиональное объединение — Национальную баскетбольную лигу, — однако она просуществовала лишь пять лет. </a:t>
            </a:r>
          </a:p>
          <a:p>
            <a:pPr eaLnBrk="1" hangingPunct="1"/>
            <a:endParaRPr lang="ru-RU" sz="1800" smtClean="0">
              <a:solidFill>
                <a:schemeClr val="bg1"/>
              </a:solidFill>
            </a:endParaRPr>
          </a:p>
          <a:p>
            <a:pPr eaLnBrk="1" hangingPunct="1"/>
            <a:r>
              <a:rPr lang="ru-RU" sz="1800" smtClean="0">
                <a:solidFill>
                  <a:schemeClr val="bg1"/>
                </a:solidFill>
              </a:rPr>
              <a:t>Активную роль в популяризации баскетбола играл в то время и его непосредственный создатель, Дж. Нейсмит!</a:t>
            </a:r>
          </a:p>
        </p:txBody>
      </p:sp>
      <p:sp>
        <p:nvSpPr>
          <p:cNvPr id="4" name="Прямоугольник 3"/>
          <p:cNvSpPr/>
          <p:nvPr/>
        </p:nvSpPr>
        <p:spPr>
          <a:xfrm>
            <a:off x="1547813" y="3573463"/>
            <a:ext cx="6242050" cy="584200"/>
          </a:xfrm>
          <a:prstGeom prst="rect">
            <a:avLst/>
          </a:prstGeom>
        </p:spPr>
        <p:txBody>
          <a:bodyPr wrap="none">
            <a:spAutoFit/>
          </a:bodyPr>
          <a:lstStyle/>
          <a:p>
            <a:pPr algn="ctr">
              <a:defRPr/>
            </a:pPr>
            <a:r>
              <a:rPr lang="ru-RU" sz="3200" i="1" dirty="0">
                <a:solidFill>
                  <a:schemeClr val="bg1"/>
                </a:solidFill>
                <a:latin typeface="+mj-lt"/>
              </a:rPr>
              <a:t>Профессиональный баскетбол</a:t>
            </a:r>
          </a:p>
        </p:txBody>
      </p:sp>
      <p:pic>
        <p:nvPicPr>
          <p:cNvPr id="6149" name="Picture 9" descr="C:\Users\влада\AppData\Local\Microsoft\Windows\Temporary Internet Files\Content.IE5\5LQA52O7\MC900292486[1].wmf"/>
          <p:cNvPicPr>
            <a:picLocks noChangeAspect="1" noChangeArrowheads="1"/>
          </p:cNvPicPr>
          <p:nvPr/>
        </p:nvPicPr>
        <p:blipFill>
          <a:blip r:embed="rId3"/>
          <a:srcRect/>
          <a:stretch>
            <a:fillRect/>
          </a:stretch>
        </p:blipFill>
        <p:spPr bwMode="auto">
          <a:xfrm>
            <a:off x="7235825" y="188913"/>
            <a:ext cx="1657350" cy="1511300"/>
          </a:xfrm>
          <a:prstGeom prst="rect">
            <a:avLst/>
          </a:prstGeom>
          <a:noFill/>
          <a:ln w="9525">
            <a:noFill/>
            <a:miter lim="800000"/>
            <a:headEnd/>
            <a:tailEnd/>
          </a:ln>
        </p:spPr>
      </p:pic>
      <p:sp>
        <p:nvSpPr>
          <p:cNvPr id="6150" name="Прямоугольник 12"/>
          <p:cNvSpPr>
            <a:spLocks noChangeArrowheads="1"/>
          </p:cNvSpPr>
          <p:nvPr/>
        </p:nvSpPr>
        <p:spPr bwMode="auto">
          <a:xfrm>
            <a:off x="0" y="4149725"/>
            <a:ext cx="9144000" cy="2308225"/>
          </a:xfrm>
          <a:prstGeom prst="rect">
            <a:avLst/>
          </a:prstGeom>
          <a:noFill/>
          <a:ln w="9525">
            <a:noFill/>
            <a:miter lim="800000"/>
            <a:headEnd/>
            <a:tailEnd/>
          </a:ln>
        </p:spPr>
        <p:txBody>
          <a:bodyPr>
            <a:spAutoFit/>
          </a:bodyPr>
          <a:lstStyle/>
          <a:p>
            <a:pPr algn="ctr">
              <a:buFont typeface="Wingdings" pitchFamily="2" charset="2"/>
              <a:buChar char="ü"/>
            </a:pPr>
            <a:r>
              <a:rPr lang="ru-RU">
                <a:solidFill>
                  <a:schemeClr val="bg1"/>
                </a:solidFill>
              </a:rPr>
              <a:t>В начале XX века начали оформляться первые профессиональные баскетбольные команды.</a:t>
            </a:r>
          </a:p>
          <a:p>
            <a:pPr>
              <a:buFont typeface="Wingdings" pitchFamily="2" charset="2"/>
              <a:buChar char="ü"/>
            </a:pPr>
            <a:r>
              <a:rPr lang="ru-RU">
                <a:solidFill>
                  <a:schemeClr val="bg1"/>
                </a:solidFill>
              </a:rPr>
              <a:t>В 1946 году возникла Баскетбольная ассоциация Америки.</a:t>
            </a:r>
            <a:r>
              <a:rPr lang="ru-RU"/>
              <a:t> </a:t>
            </a:r>
            <a:r>
              <a:rPr lang="ru-RU">
                <a:solidFill>
                  <a:schemeClr val="bg1"/>
                </a:solidFill>
              </a:rPr>
              <a:t>Первый матч под ее эгидой состоялся 1 ноября того же года в Торонто.</a:t>
            </a:r>
          </a:p>
          <a:p>
            <a:pPr algn="ctr">
              <a:buFont typeface="Wingdings" pitchFamily="2" charset="2"/>
              <a:buChar char="ü"/>
            </a:pPr>
            <a:r>
              <a:rPr lang="ru-RU">
                <a:solidFill>
                  <a:schemeClr val="bg1"/>
                </a:solidFill>
              </a:rPr>
              <a:t>По прошествии трех игровых сезонов, в 1949 году, была образована Национальная баскетбольная ассоциация.</a:t>
            </a:r>
            <a:r>
              <a:rPr lang="ru-RU"/>
              <a:t> </a:t>
            </a:r>
            <a:r>
              <a:rPr lang="ru-RU">
                <a:solidFill>
                  <a:schemeClr val="bg1"/>
                </a:solidFill>
              </a:rPr>
              <a:t>Последняя в настоящее время является одной из наиболее влиятельных и известных профессиональных баскетбольных лиг в мире.</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ru-RU" b="1" smtClean="0">
                <a:solidFill>
                  <a:schemeClr val="bg1"/>
                </a:solidFill>
              </a:rPr>
              <a:t>Правила. История</a:t>
            </a:r>
            <a:endParaRPr lang="ru-RU" smtClean="0">
              <a:solidFill>
                <a:schemeClr val="bg1"/>
              </a:solidFill>
            </a:endParaRPr>
          </a:p>
        </p:txBody>
      </p:sp>
      <p:sp>
        <p:nvSpPr>
          <p:cNvPr id="7171" name="Прямоугольник 3"/>
          <p:cNvSpPr>
            <a:spLocks noChangeArrowheads="1"/>
          </p:cNvSpPr>
          <p:nvPr/>
        </p:nvSpPr>
        <p:spPr bwMode="auto">
          <a:xfrm>
            <a:off x="0" y="1341438"/>
            <a:ext cx="9144000" cy="646112"/>
          </a:xfrm>
          <a:prstGeom prst="rect">
            <a:avLst/>
          </a:prstGeom>
          <a:noFill/>
          <a:ln w="9525">
            <a:noFill/>
            <a:miter lim="800000"/>
            <a:headEnd/>
            <a:tailEnd/>
          </a:ln>
        </p:spPr>
        <p:txBody>
          <a:bodyPr>
            <a:spAutoFit/>
          </a:bodyPr>
          <a:lstStyle/>
          <a:p>
            <a:pPr algn="ctr"/>
            <a:r>
              <a:rPr lang="ru-RU">
                <a:solidFill>
                  <a:schemeClr val="bg1"/>
                </a:solidFill>
              </a:rPr>
              <a:t>Изначально правила игры в баскетбол были сформулированы американцем Джеймсом Нейсмитом и состояли лишь из 13 пунктов.</a:t>
            </a:r>
          </a:p>
        </p:txBody>
      </p:sp>
      <p:pic>
        <p:nvPicPr>
          <p:cNvPr id="7172" name="Picture 2" descr="Naismith 1900 circa.jpg"/>
          <p:cNvPicPr>
            <a:picLocks noChangeAspect="1" noChangeArrowheads="1"/>
          </p:cNvPicPr>
          <p:nvPr/>
        </p:nvPicPr>
        <p:blipFill>
          <a:blip r:embed="rId2"/>
          <a:srcRect/>
          <a:stretch>
            <a:fillRect/>
          </a:stretch>
        </p:blipFill>
        <p:spPr bwMode="auto">
          <a:xfrm>
            <a:off x="6875463" y="2060575"/>
            <a:ext cx="1905000" cy="2447925"/>
          </a:xfrm>
          <a:prstGeom prst="rect">
            <a:avLst/>
          </a:prstGeom>
          <a:noFill/>
          <a:ln w="9525">
            <a:noFill/>
            <a:miter lim="800000"/>
            <a:headEnd/>
            <a:tailEnd/>
          </a:ln>
        </p:spPr>
      </p:pic>
      <p:sp>
        <p:nvSpPr>
          <p:cNvPr id="7173" name="Прямоугольник 5"/>
          <p:cNvSpPr>
            <a:spLocks noChangeArrowheads="1"/>
          </p:cNvSpPr>
          <p:nvPr/>
        </p:nvSpPr>
        <p:spPr bwMode="auto">
          <a:xfrm>
            <a:off x="6804025" y="4581525"/>
            <a:ext cx="2022475" cy="368300"/>
          </a:xfrm>
          <a:prstGeom prst="rect">
            <a:avLst/>
          </a:prstGeom>
          <a:noFill/>
          <a:ln w="9525">
            <a:noFill/>
            <a:miter lim="800000"/>
            <a:headEnd/>
            <a:tailEnd/>
          </a:ln>
        </p:spPr>
        <p:txBody>
          <a:bodyPr wrap="none">
            <a:spAutoFit/>
          </a:bodyPr>
          <a:lstStyle/>
          <a:p>
            <a:r>
              <a:rPr lang="ru-RU">
                <a:solidFill>
                  <a:schemeClr val="bg1"/>
                </a:solidFill>
              </a:rPr>
              <a:t>Джеймс Нейсмит</a:t>
            </a:r>
            <a:endParaRPr lang="ru-RU"/>
          </a:p>
        </p:txBody>
      </p:sp>
      <p:sp>
        <p:nvSpPr>
          <p:cNvPr id="7174" name="Прямоугольник 8"/>
          <p:cNvSpPr>
            <a:spLocks noChangeArrowheads="1"/>
          </p:cNvSpPr>
          <p:nvPr/>
        </p:nvSpPr>
        <p:spPr bwMode="auto">
          <a:xfrm>
            <a:off x="250825" y="2133600"/>
            <a:ext cx="6337300" cy="1200150"/>
          </a:xfrm>
          <a:prstGeom prst="rect">
            <a:avLst/>
          </a:prstGeom>
          <a:noFill/>
          <a:ln w="9525">
            <a:noFill/>
            <a:miter lim="800000"/>
            <a:headEnd/>
            <a:tailEnd/>
          </a:ln>
        </p:spPr>
        <p:txBody>
          <a:bodyPr>
            <a:spAutoFit/>
          </a:bodyPr>
          <a:lstStyle/>
          <a:p>
            <a:pPr algn="ctr"/>
            <a:r>
              <a:rPr lang="ru-RU">
                <a:solidFill>
                  <a:schemeClr val="bg1"/>
                </a:solidFill>
              </a:rPr>
              <a:t>Первые международные правила игры были приняты в 1932 году на первом конгрессе ФИБА, последние значительные изменения были внесены в 1998 и 2004 годах. С 2004 года правила игры остаются неизменными.</a:t>
            </a:r>
          </a:p>
        </p:txBody>
      </p:sp>
      <p:pic>
        <p:nvPicPr>
          <p:cNvPr id="10" name="Picture 2" descr="http://www.slamdunk.ru/images/docgallery1367/a7153a830a12a7aa756a5f50c39d707e-getty-90040811.jpg"/>
          <p:cNvPicPr>
            <a:picLocks noChangeAspect="1" noChangeArrowheads="1"/>
          </p:cNvPicPr>
          <p:nvPr/>
        </p:nvPicPr>
        <p:blipFill>
          <a:blip r:embed="rId3"/>
          <a:srcRect/>
          <a:stretch>
            <a:fillRect/>
          </a:stretch>
        </p:blipFill>
        <p:spPr bwMode="auto">
          <a:xfrm>
            <a:off x="539750" y="3357563"/>
            <a:ext cx="5553075" cy="33115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ru-RU" b="1" smtClean="0">
                <a:solidFill>
                  <a:schemeClr val="bg1"/>
                </a:solidFill>
              </a:rPr>
              <a:t>Площадка</a:t>
            </a:r>
            <a:endParaRPr lang="ru-RU" smtClean="0">
              <a:solidFill>
                <a:schemeClr val="bg1"/>
              </a:solidFill>
            </a:endParaRPr>
          </a:p>
        </p:txBody>
      </p:sp>
      <p:pic>
        <p:nvPicPr>
          <p:cNvPr id="177154" name="Picture 2" descr="http://cs9881.vk.me/u64239/155031997/x_07457c60.jpg"/>
          <p:cNvPicPr>
            <a:picLocks noChangeAspect="1" noChangeArrowheads="1"/>
          </p:cNvPicPr>
          <p:nvPr/>
        </p:nvPicPr>
        <p:blipFill>
          <a:blip r:embed="rId2" cstate="print"/>
          <a:srcRect/>
          <a:stretch>
            <a:fillRect/>
          </a:stretch>
        </p:blipFill>
        <p:spPr bwMode="auto">
          <a:xfrm>
            <a:off x="251520" y="1268760"/>
            <a:ext cx="8568952" cy="52565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ru-RU" b="1" smtClean="0">
                <a:solidFill>
                  <a:schemeClr val="bg1"/>
                </a:solidFill>
              </a:rPr>
              <a:t>Размеры площадки</a:t>
            </a:r>
            <a:endParaRPr lang="ru-RU" smtClean="0">
              <a:solidFill>
                <a:schemeClr val="bg1"/>
              </a:solidFill>
            </a:endParaRPr>
          </a:p>
        </p:txBody>
      </p:sp>
      <p:sp>
        <p:nvSpPr>
          <p:cNvPr id="4" name="Прямоугольник 3"/>
          <p:cNvSpPr/>
          <p:nvPr/>
        </p:nvSpPr>
        <p:spPr>
          <a:xfrm>
            <a:off x="250825" y="1196975"/>
            <a:ext cx="4500563" cy="4524375"/>
          </a:xfrm>
          <a:prstGeom prst="rect">
            <a:avLst/>
          </a:prstGeom>
        </p:spPr>
        <p:txBody>
          <a:bodyPr>
            <a:spAutoFit/>
          </a:bodyPr>
          <a:lstStyle/>
          <a:p>
            <a:pPr marL="342900" indent="-342900" algn="ctr">
              <a:buFont typeface="Wingdings" pitchFamily="2" charset="2"/>
              <a:buChar char="Ø"/>
              <a:defRPr/>
            </a:pPr>
            <a:r>
              <a:rPr lang="ru-RU" dirty="0">
                <a:solidFill>
                  <a:schemeClr val="bg1"/>
                </a:solidFill>
              </a:rPr>
              <a:t>Игра может идти на открытой площадке и в зале высотой не менее 7 м.</a:t>
            </a:r>
          </a:p>
          <a:p>
            <a:pPr marL="342900" indent="-342900" algn="ctr">
              <a:buFont typeface="Wingdings" pitchFamily="2" charset="2"/>
              <a:buChar char="Ø"/>
              <a:defRPr/>
            </a:pPr>
            <a:endParaRPr lang="ru-RU" dirty="0">
              <a:solidFill>
                <a:schemeClr val="bg1"/>
              </a:solidFill>
            </a:endParaRPr>
          </a:p>
          <a:p>
            <a:pPr marL="342900" indent="-342900" algn="ctr">
              <a:buFont typeface="Wingdings" pitchFamily="2" charset="2"/>
              <a:buChar char="Ø"/>
              <a:defRPr/>
            </a:pPr>
            <a:r>
              <a:rPr lang="ru-RU" dirty="0">
                <a:solidFill>
                  <a:schemeClr val="bg1"/>
                </a:solidFill>
              </a:rPr>
              <a:t> Размер поля — 28×15 м.</a:t>
            </a:r>
          </a:p>
          <a:p>
            <a:pPr marL="342900" indent="-342900" algn="ctr">
              <a:defRPr/>
            </a:pPr>
            <a:r>
              <a:rPr lang="ru-RU" dirty="0">
                <a:solidFill>
                  <a:schemeClr val="bg1"/>
                </a:solidFill>
              </a:rPr>
              <a:t> </a:t>
            </a:r>
          </a:p>
          <a:p>
            <a:pPr marL="342900" indent="-342900" algn="ctr">
              <a:buFont typeface="Wingdings" pitchFamily="2" charset="2"/>
              <a:buChar char="Ø"/>
              <a:defRPr/>
            </a:pPr>
            <a:r>
              <a:rPr lang="ru-RU" dirty="0">
                <a:solidFill>
                  <a:schemeClr val="bg1"/>
                </a:solidFill>
              </a:rPr>
              <a:t>Размер щита 180х105 см.</a:t>
            </a:r>
          </a:p>
          <a:p>
            <a:pPr marL="342900" indent="-342900" algn="ctr">
              <a:buFont typeface="Wingdings" pitchFamily="2" charset="2"/>
              <a:buChar char="Ø"/>
              <a:defRPr/>
            </a:pPr>
            <a:endParaRPr lang="ru-RU" dirty="0">
              <a:solidFill>
                <a:schemeClr val="bg1"/>
              </a:solidFill>
            </a:endParaRPr>
          </a:p>
          <a:p>
            <a:pPr marL="342900" indent="-342900" algn="ctr">
              <a:buFont typeface="Wingdings" pitchFamily="2" charset="2"/>
              <a:buChar char="Ø"/>
              <a:defRPr/>
            </a:pPr>
            <a:r>
              <a:rPr lang="ru-RU" dirty="0">
                <a:solidFill>
                  <a:schemeClr val="bg1"/>
                </a:solidFill>
              </a:rPr>
              <a:t>От нижнего края щита до пола или грунта должно быть 290 см.</a:t>
            </a:r>
          </a:p>
          <a:p>
            <a:pPr marL="342900" indent="-342900" algn="ctr">
              <a:buFont typeface="Wingdings" pitchFamily="2" charset="2"/>
              <a:buChar char="Ø"/>
              <a:defRPr/>
            </a:pPr>
            <a:endParaRPr lang="ru-RU" dirty="0">
              <a:solidFill>
                <a:schemeClr val="bg1"/>
              </a:solidFill>
            </a:endParaRPr>
          </a:p>
          <a:p>
            <a:pPr marL="342900" indent="-342900" algn="ctr">
              <a:buFont typeface="Wingdings" pitchFamily="2" charset="2"/>
              <a:buChar char="Ø"/>
              <a:defRPr/>
            </a:pPr>
            <a:r>
              <a:rPr lang="ru-RU" dirty="0">
                <a:solidFill>
                  <a:schemeClr val="bg1"/>
                </a:solidFill>
              </a:rPr>
              <a:t>Корзина крепится на расстоянии 0,15 м от нижнего обреза щита и 3,05 м от уровня пола.</a:t>
            </a:r>
          </a:p>
          <a:p>
            <a:pPr algn="ctr">
              <a:defRPr/>
            </a:pPr>
            <a:endParaRPr lang="ru-RU" dirty="0">
              <a:solidFill>
                <a:schemeClr val="bg1"/>
              </a:solidFill>
            </a:endParaRPr>
          </a:p>
          <a:p>
            <a:pPr algn="ctr">
              <a:defRPr/>
            </a:pPr>
            <a:endParaRPr lang="ru-RU" dirty="0">
              <a:solidFill>
                <a:schemeClr val="bg1"/>
              </a:solidFill>
            </a:endParaRPr>
          </a:p>
        </p:txBody>
      </p:sp>
      <p:pic>
        <p:nvPicPr>
          <p:cNvPr id="167942" name="Picture 6" descr="http://www.booksite.ru/fulltext/1/001/009/001/204241851.jpg"/>
          <p:cNvPicPr>
            <a:picLocks noChangeAspect="1" noChangeArrowheads="1"/>
          </p:cNvPicPr>
          <p:nvPr/>
        </p:nvPicPr>
        <p:blipFill>
          <a:blip r:embed="rId2" cstate="print"/>
          <a:srcRect/>
          <a:stretch>
            <a:fillRect/>
          </a:stretch>
        </p:blipFill>
        <p:spPr bwMode="auto">
          <a:xfrm>
            <a:off x="4644008" y="1196752"/>
            <a:ext cx="4258444" cy="3456384"/>
          </a:xfrm>
          <a:prstGeom prst="rect">
            <a:avLst/>
          </a:prstGeom>
          <a:ln>
            <a:noFill/>
          </a:ln>
          <a:effectLst>
            <a:softEdge rad="112500"/>
          </a:effectLst>
        </p:spPr>
      </p:pic>
      <p:sp>
        <p:nvSpPr>
          <p:cNvPr id="9221" name="Прямоугольник 9"/>
          <p:cNvSpPr>
            <a:spLocks noChangeArrowheads="1"/>
          </p:cNvSpPr>
          <p:nvPr/>
        </p:nvSpPr>
        <p:spPr bwMode="auto">
          <a:xfrm>
            <a:off x="4572000" y="4437063"/>
            <a:ext cx="4572000" cy="2032000"/>
          </a:xfrm>
          <a:prstGeom prst="rect">
            <a:avLst/>
          </a:prstGeom>
          <a:noFill/>
          <a:ln w="9525">
            <a:noFill/>
            <a:miter lim="800000"/>
            <a:headEnd/>
            <a:tailEnd/>
          </a:ln>
        </p:spPr>
        <p:txBody>
          <a:bodyPr>
            <a:spAutoFit/>
          </a:bodyPr>
          <a:lstStyle/>
          <a:p>
            <a:pPr marL="342900" indent="-342900" algn="ctr">
              <a:buFont typeface="Wingdings" pitchFamily="2" charset="2"/>
              <a:buChar char="Ø"/>
            </a:pPr>
            <a:endParaRPr lang="ru-RU">
              <a:solidFill>
                <a:schemeClr val="bg1"/>
              </a:solidFill>
            </a:endParaRPr>
          </a:p>
          <a:p>
            <a:pPr marL="342900" indent="-342900" algn="ctr">
              <a:buFont typeface="Wingdings" pitchFamily="2" charset="2"/>
              <a:buChar char="Ø"/>
            </a:pPr>
            <a:r>
              <a:rPr lang="ru-RU">
                <a:solidFill>
                  <a:schemeClr val="bg1"/>
                </a:solidFill>
              </a:rPr>
              <a:t>Установленная стандартами FIBA  для мужских соревнований длина окружности мяча — 74,9—78 см, масса — 567—650 г, (для женских соответственно 72,4—73,7 см и 510—567 г).</a:t>
            </a:r>
          </a:p>
        </p:txBody>
      </p:sp>
      <p:pic>
        <p:nvPicPr>
          <p:cNvPr id="9222" name="Picture 11" descr="C:\Users\влада\AppData\Local\Microsoft\Windows\Temporary Internet Files\Content.IE5\ZRNHH80Z\MC900292484[1].wmf"/>
          <p:cNvPicPr>
            <a:picLocks noChangeAspect="1" noChangeArrowheads="1"/>
          </p:cNvPicPr>
          <p:nvPr/>
        </p:nvPicPr>
        <p:blipFill>
          <a:blip r:embed="rId3"/>
          <a:srcRect/>
          <a:stretch>
            <a:fillRect/>
          </a:stretch>
        </p:blipFill>
        <p:spPr bwMode="auto">
          <a:xfrm>
            <a:off x="0" y="5229225"/>
            <a:ext cx="2268538" cy="16287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ru-RU" smtClean="0">
                <a:solidFill>
                  <a:schemeClr val="bg1"/>
                </a:solidFill>
              </a:rPr>
              <a:t>Правила</a:t>
            </a:r>
          </a:p>
        </p:txBody>
      </p:sp>
      <p:sp>
        <p:nvSpPr>
          <p:cNvPr id="10243" name="Прямоугольник 3"/>
          <p:cNvSpPr>
            <a:spLocks noChangeArrowheads="1"/>
          </p:cNvSpPr>
          <p:nvPr/>
        </p:nvSpPr>
        <p:spPr bwMode="auto">
          <a:xfrm>
            <a:off x="0" y="1341438"/>
            <a:ext cx="9144000" cy="1200150"/>
          </a:xfrm>
          <a:prstGeom prst="rect">
            <a:avLst/>
          </a:prstGeom>
          <a:noFill/>
          <a:ln w="9525">
            <a:noFill/>
            <a:miter lim="800000"/>
            <a:headEnd/>
            <a:tailEnd/>
          </a:ln>
        </p:spPr>
        <p:txBody>
          <a:bodyPr>
            <a:spAutoFit/>
          </a:bodyPr>
          <a:lstStyle/>
          <a:p>
            <a:pPr algn="ctr"/>
            <a:r>
              <a:rPr lang="ru-RU">
                <a:solidFill>
                  <a:schemeClr val="bg1"/>
                </a:solidFill>
              </a:rPr>
              <a:t>В баскетбол играют две команды, обычно по двенадцать человек, от каждой из которых на площадке одновременно присутствует пять игроков. Цель каждой команды в баскетболе — забросить мяч в корзину соперника и помешать другой команде овладеть мячом и забросить его в корзину своей команды.</a:t>
            </a:r>
          </a:p>
        </p:txBody>
      </p:sp>
      <p:pic>
        <p:nvPicPr>
          <p:cNvPr id="176129" name="Picture 1" descr="C:\Users\влада\AppData\Local\Microsoft\Windows\Temporary Internet Files\Content.IE5\KRSBFBOF\MP900431102[1].jpg"/>
          <p:cNvPicPr>
            <a:picLocks noChangeAspect="1" noChangeArrowheads="1"/>
          </p:cNvPicPr>
          <p:nvPr/>
        </p:nvPicPr>
        <p:blipFill>
          <a:blip r:embed="rId2" cstate="print"/>
          <a:srcRect/>
          <a:stretch>
            <a:fillRect/>
          </a:stretch>
        </p:blipFill>
        <p:spPr bwMode="auto">
          <a:xfrm>
            <a:off x="0" y="2492896"/>
            <a:ext cx="3553991" cy="4365104"/>
          </a:xfrm>
          <a:prstGeom prst="rect">
            <a:avLst/>
          </a:prstGeom>
          <a:ln>
            <a:noFill/>
          </a:ln>
          <a:effectLst>
            <a:softEdge rad="112500"/>
          </a:effectLst>
        </p:spPr>
      </p:pic>
      <p:sp>
        <p:nvSpPr>
          <p:cNvPr id="10245" name="Прямоугольник 5"/>
          <p:cNvSpPr>
            <a:spLocks noChangeArrowheads="1"/>
          </p:cNvSpPr>
          <p:nvPr/>
        </p:nvSpPr>
        <p:spPr bwMode="auto">
          <a:xfrm>
            <a:off x="3635375" y="3068638"/>
            <a:ext cx="5329238" cy="923925"/>
          </a:xfrm>
          <a:prstGeom prst="rect">
            <a:avLst/>
          </a:prstGeom>
          <a:noFill/>
          <a:ln w="9525">
            <a:noFill/>
            <a:miter lim="800000"/>
            <a:headEnd/>
            <a:tailEnd/>
          </a:ln>
        </p:spPr>
        <p:txBody>
          <a:bodyPr>
            <a:spAutoFit/>
          </a:bodyPr>
          <a:lstStyle/>
          <a:p>
            <a:pPr algn="ctr"/>
            <a:r>
              <a:rPr lang="ru-RU">
                <a:solidFill>
                  <a:schemeClr val="bg1"/>
                </a:solidFill>
              </a:rPr>
              <a:t>Мячом играют только руками.</a:t>
            </a:r>
            <a:r>
              <a:rPr lang="ru-RU"/>
              <a:t> </a:t>
            </a:r>
            <a:r>
              <a:rPr lang="ru-RU">
                <a:solidFill>
                  <a:schemeClr val="bg1"/>
                </a:solidFill>
              </a:rPr>
              <a:t>Случайное  соприкосновение или касание мяча стопой или ногой не является нарушением.</a:t>
            </a:r>
          </a:p>
        </p:txBody>
      </p:sp>
      <p:sp>
        <p:nvSpPr>
          <p:cNvPr id="10246" name="Прямоугольник 6"/>
          <p:cNvSpPr>
            <a:spLocks noChangeArrowheads="1"/>
          </p:cNvSpPr>
          <p:nvPr/>
        </p:nvSpPr>
        <p:spPr bwMode="auto">
          <a:xfrm>
            <a:off x="3563938" y="4724400"/>
            <a:ext cx="5580062" cy="1755775"/>
          </a:xfrm>
          <a:prstGeom prst="rect">
            <a:avLst/>
          </a:prstGeom>
          <a:noFill/>
          <a:ln w="9525">
            <a:noFill/>
            <a:miter lim="800000"/>
            <a:headEnd/>
            <a:tailEnd/>
          </a:ln>
        </p:spPr>
        <p:txBody>
          <a:bodyPr>
            <a:spAutoFit/>
          </a:bodyPr>
          <a:lstStyle/>
          <a:p>
            <a:pPr algn="ctr"/>
            <a:r>
              <a:rPr lang="ru-RU">
                <a:solidFill>
                  <a:schemeClr val="bg1"/>
                </a:solidFill>
              </a:rPr>
              <a:t>Победителем в баскетболе становится команда, которая по окончании игрового времени набрала большее количество очков. При равном счёте по окончании основного времени матча назначается овертайм до тех пор, пока не будет выявлен победитель матча.</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7562</TotalTime>
  <Words>692</Words>
  <Application>Microsoft Office PowerPoint</Application>
  <PresentationFormat>On-screen Show (4:3)</PresentationFormat>
  <Paragraphs>77</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Wingdings</vt:lpstr>
      <vt:lpstr>Bookman Old Style</vt:lpstr>
      <vt:lpstr>Diseño predeterminado</vt:lpstr>
      <vt:lpstr>Баскетбол</vt:lpstr>
      <vt:lpstr>Баскетбол</vt:lpstr>
      <vt:lpstr>История История</vt:lpstr>
      <vt:lpstr>История</vt:lpstr>
      <vt:lpstr> Становление</vt:lpstr>
      <vt:lpstr>Правила. История</vt:lpstr>
      <vt:lpstr>Площадка</vt:lpstr>
      <vt:lpstr>Размеры площадки</vt:lpstr>
      <vt:lpstr>Правила</vt:lpstr>
      <vt:lpstr>Правила</vt:lpstr>
      <vt:lpstr>Техника выполнения штрафного броска</vt:lpstr>
      <vt:lpstr>Техника выполнения броска одной рукой сверху в прыжке</vt:lpstr>
      <vt:lpstr>Техника выполнения броска одной рукой над головой</vt:lpstr>
      <vt:lpstr>Основные элементы игры</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Windows User</cp:lastModifiedBy>
  <cp:revision>689</cp:revision>
  <dcterms:created xsi:type="dcterms:W3CDTF">2010-05-23T14:28:12Z</dcterms:created>
  <dcterms:modified xsi:type="dcterms:W3CDTF">2017-03-16T16:26:14Z</dcterms:modified>
</cp:coreProperties>
</file>